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32"/>
  </p:notesMasterIdLst>
  <p:handoutMasterIdLst>
    <p:handoutMasterId r:id="rId33"/>
  </p:handoutMasterIdLst>
  <p:sldIdLst>
    <p:sldId id="442" r:id="rId3"/>
    <p:sldId id="435" r:id="rId4"/>
    <p:sldId id="374" r:id="rId5"/>
    <p:sldId id="375" r:id="rId6"/>
    <p:sldId id="443" r:id="rId7"/>
    <p:sldId id="437" r:id="rId8"/>
    <p:sldId id="444" r:id="rId9"/>
    <p:sldId id="445" r:id="rId10"/>
    <p:sldId id="447" r:id="rId11"/>
    <p:sldId id="446" r:id="rId12"/>
    <p:sldId id="460" r:id="rId13"/>
    <p:sldId id="46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38" r:id="rId23"/>
    <p:sldId id="448" r:id="rId24"/>
    <p:sldId id="449" r:id="rId25"/>
    <p:sldId id="450" r:id="rId26"/>
    <p:sldId id="451" r:id="rId27"/>
    <p:sldId id="441" r:id="rId28"/>
    <p:sldId id="436" r:id="rId29"/>
    <p:sldId id="439" r:id="rId30"/>
    <p:sldId id="440" r:id="rId3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052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103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155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206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5257" algn="l" defTabSz="9141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2309" algn="l" defTabSz="9141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199360" algn="l" defTabSz="9141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6412" algn="l" defTabSz="914103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432D"/>
    <a:srgbClr val="F0EA00"/>
    <a:srgbClr val="99FFCC"/>
    <a:srgbClr val="00FFCC"/>
    <a:srgbClr val="663300"/>
    <a:srgbClr val="AA3922"/>
    <a:srgbClr val="1C527E"/>
    <a:srgbClr val="A95323"/>
    <a:srgbClr val="8FBEC7"/>
    <a:srgbClr val="E5C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991" autoAdjust="0"/>
  </p:normalViewPr>
  <p:slideViewPr>
    <p:cSldViewPr>
      <p:cViewPr varScale="1">
        <p:scale>
          <a:sx n="113" d="100"/>
          <a:sy n="113" d="100"/>
        </p:scale>
        <p:origin x="37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688" y="-77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4FRI Fuels Treaments Acres/Year</a:t>
            </a:r>
            <a:r>
              <a:rPr lang="en-US" sz="1200" baseline="0"/>
              <a:t> and Cumulative Acres FY 2010-2019</a:t>
            </a:r>
            <a:endParaRPr lang="en-US" sz="1200"/>
          </a:p>
        </c:rich>
      </c:tx>
      <c:layout>
        <c:manualLayout>
          <c:xMode val="edge"/>
          <c:yMode val="edge"/>
          <c:x val="0.1884304461942257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75964831750291"/>
          <c:y val="0.1715740740740741"/>
          <c:w val="0.85268477160646394"/>
          <c:h val="0.64428397648924018"/>
        </c:manualLayout>
      </c:layout>
      <c:lineChart>
        <c:grouping val="standard"/>
        <c:varyColors val="0"/>
        <c:ser>
          <c:idx val="0"/>
          <c:order val="0"/>
          <c:tx>
            <c:v>Acres/Year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fuels!$A$3:$A$12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fuels!$B$3:$B$12</c:f>
              <c:numCache>
                <c:formatCode>#,##0</c:formatCode>
                <c:ptCount val="10"/>
                <c:pt idx="0">
                  <c:v>99672</c:v>
                </c:pt>
                <c:pt idx="1">
                  <c:v>34403</c:v>
                </c:pt>
                <c:pt idx="2">
                  <c:v>37830</c:v>
                </c:pt>
                <c:pt idx="3">
                  <c:v>65311</c:v>
                </c:pt>
                <c:pt idx="4">
                  <c:v>62392</c:v>
                </c:pt>
                <c:pt idx="5">
                  <c:v>59603</c:v>
                </c:pt>
                <c:pt idx="6">
                  <c:v>154426.5</c:v>
                </c:pt>
                <c:pt idx="7">
                  <c:v>105753.1</c:v>
                </c:pt>
                <c:pt idx="8">
                  <c:v>129167.8</c:v>
                </c:pt>
                <c:pt idx="9">
                  <c:v>115141.8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F0D-42EC-828A-C74A91D81E3A}"/>
            </c:ext>
          </c:extLst>
        </c:ser>
        <c:ser>
          <c:idx val="1"/>
          <c:order val="1"/>
          <c:tx>
            <c:v>Cumulative Acres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fuels!$A$3:$A$12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fuels!$C$3:$C$12</c:f>
              <c:numCache>
                <c:formatCode>#,##0</c:formatCode>
                <c:ptCount val="10"/>
                <c:pt idx="0">
                  <c:v>99672</c:v>
                </c:pt>
                <c:pt idx="1">
                  <c:v>134075</c:v>
                </c:pt>
                <c:pt idx="2">
                  <c:v>171905</c:v>
                </c:pt>
                <c:pt idx="3">
                  <c:v>237216</c:v>
                </c:pt>
                <c:pt idx="4">
                  <c:v>299608</c:v>
                </c:pt>
                <c:pt idx="5">
                  <c:v>359211</c:v>
                </c:pt>
                <c:pt idx="6">
                  <c:v>513637.5</c:v>
                </c:pt>
                <c:pt idx="7">
                  <c:v>619390.6</c:v>
                </c:pt>
                <c:pt idx="8">
                  <c:v>748558.4</c:v>
                </c:pt>
                <c:pt idx="9">
                  <c:v>863700.20000000007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8F0D-42EC-828A-C74A91D81E3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8205440"/>
        <c:axId val="528202304"/>
      </c:lineChart>
      <c:catAx>
        <c:axId val="528205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591561915186609"/>
              <c:y val="0.879977973643705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202304"/>
        <c:crosses val="autoZero"/>
        <c:auto val="1"/>
        <c:lblAlgn val="ctr"/>
        <c:lblOffset val="100"/>
        <c:noMultiLvlLbl val="0"/>
      </c:catAx>
      <c:valAx>
        <c:axId val="52820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ACRES</a:t>
                </a:r>
              </a:p>
            </c:rich>
          </c:tx>
          <c:layout>
            <c:manualLayout>
              <c:xMode val="edge"/>
              <c:yMode val="edge"/>
              <c:x val="2.3927817599033303E-2"/>
              <c:y val="0.425073364117156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20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135608048993877E-2"/>
          <c:y val="0.90798556430446198"/>
          <c:w val="0.8974356955380576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4FRI Green Tons of Biomass for Removal </a:t>
            </a:r>
            <a:r>
              <a:rPr lang="en-US" sz="1200" baseline="0"/>
              <a:t>and Cumulative Green Tons  2010-2019</a:t>
            </a:r>
            <a:endParaRPr lang="en-US" sz="1200"/>
          </a:p>
        </c:rich>
      </c:tx>
      <c:layout>
        <c:manualLayout>
          <c:xMode val="edge"/>
          <c:yMode val="edge"/>
          <c:x val="0.1706666666666666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055506950520073"/>
          <c:y val="0.15768518518518518"/>
          <c:w val="0.85888937493924378"/>
          <c:h val="0.67404377418924333"/>
        </c:manualLayout>
      </c:layout>
      <c:lineChart>
        <c:grouping val="standard"/>
        <c:varyColors val="0"/>
        <c:ser>
          <c:idx val="0"/>
          <c:order val="0"/>
          <c:tx>
            <c:v>Miles/Year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biomass!$A$3:$A$12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biomass!$B$3:$B$12</c:f>
              <c:numCache>
                <c:formatCode>#,##0</c:formatCode>
                <c:ptCount val="10"/>
                <c:pt idx="0">
                  <c:v>382357</c:v>
                </c:pt>
                <c:pt idx="1">
                  <c:v>220977</c:v>
                </c:pt>
                <c:pt idx="2">
                  <c:v>275483</c:v>
                </c:pt>
                <c:pt idx="3">
                  <c:v>728557</c:v>
                </c:pt>
                <c:pt idx="4">
                  <c:v>92747</c:v>
                </c:pt>
                <c:pt idx="5">
                  <c:v>96811</c:v>
                </c:pt>
                <c:pt idx="6">
                  <c:v>116688.39</c:v>
                </c:pt>
                <c:pt idx="7">
                  <c:v>111492.69</c:v>
                </c:pt>
                <c:pt idx="8">
                  <c:v>140693.91399999999</c:v>
                </c:pt>
                <c:pt idx="9">
                  <c:v>106084.8213</c:v>
                </c:pt>
              </c:numCache>
            </c:numRef>
          </c:val>
          <c:smooth val="0"/>
        </c:ser>
        <c:ser>
          <c:idx val="1"/>
          <c:order val="1"/>
          <c:tx>
            <c:v>Cumulative Miles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biomass!$A$3:$A$12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biomass!$C$3:$C$12</c:f>
              <c:numCache>
                <c:formatCode>#,##0</c:formatCode>
                <c:ptCount val="10"/>
                <c:pt idx="0">
                  <c:v>382357</c:v>
                </c:pt>
                <c:pt idx="1">
                  <c:v>603334</c:v>
                </c:pt>
                <c:pt idx="2">
                  <c:v>878817</c:v>
                </c:pt>
                <c:pt idx="3">
                  <c:v>1607374</c:v>
                </c:pt>
                <c:pt idx="4">
                  <c:v>1700121</c:v>
                </c:pt>
                <c:pt idx="5">
                  <c:v>1796932</c:v>
                </c:pt>
                <c:pt idx="6">
                  <c:v>1913620.39</c:v>
                </c:pt>
                <c:pt idx="7">
                  <c:v>2025113.0799999998</c:v>
                </c:pt>
                <c:pt idx="8">
                  <c:v>2165806.9939999999</c:v>
                </c:pt>
                <c:pt idx="9">
                  <c:v>2271891.8152999999</c:v>
                </c:pt>
              </c:numCache>
            </c:numRef>
          </c:val>
          <c:smooth val="0"/>
        </c:ser>
        <c:ser>
          <c:idx val="2"/>
          <c:order val="2"/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biomass!$A$3:$A$12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biomass!$C$4</c:f>
              <c:numCache>
                <c:formatCode>#,##0</c:formatCode>
                <c:ptCount val="1"/>
                <c:pt idx="0">
                  <c:v>603334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8802808"/>
        <c:axId val="618797712"/>
      </c:lineChart>
      <c:catAx>
        <c:axId val="6188028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591559735588607"/>
              <c:y val="0.880512478313092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97712"/>
        <c:crosses val="autoZero"/>
        <c:auto val="1"/>
        <c:lblAlgn val="ctr"/>
        <c:lblOffset val="100"/>
        <c:noMultiLvlLbl val="0"/>
      </c:catAx>
      <c:valAx>
        <c:axId val="61879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GREEN TONS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391878098571012E-2"/>
              <c:y val="0.386634859201921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2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0135608048993877E-2"/>
          <c:y val="0.90798556430446198"/>
          <c:w val="0.8941364829396325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4FRI Mechanical Harvest/Year and Cumulative Acres 2010-2019</a:t>
            </a:r>
          </a:p>
        </c:rich>
      </c:tx>
      <c:layout>
        <c:manualLayout>
          <c:xMode val="edge"/>
          <c:yMode val="edge"/>
          <c:x val="0.1655137552250413"/>
          <c:y val="2.495284487744116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918294935355302"/>
          <c:y val="0.19935185185185186"/>
          <c:w val="0.83026149509089153"/>
          <c:h val="0.63206325904177241"/>
        </c:manualLayout>
      </c:layout>
      <c:lineChart>
        <c:grouping val="standard"/>
        <c:varyColors val="0"/>
        <c:ser>
          <c:idx val="0"/>
          <c:order val="0"/>
          <c:tx>
            <c:v>Acres/Year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harvest!$A$3:$A$12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harvest!$B$3:$B$12</c:f>
              <c:numCache>
                <c:formatCode>#,##0</c:formatCode>
                <c:ptCount val="10"/>
                <c:pt idx="0">
                  <c:v>13265</c:v>
                </c:pt>
                <c:pt idx="1">
                  <c:v>16034</c:v>
                </c:pt>
                <c:pt idx="2">
                  <c:v>8653</c:v>
                </c:pt>
                <c:pt idx="3">
                  <c:v>15469</c:v>
                </c:pt>
                <c:pt idx="4">
                  <c:v>13585</c:v>
                </c:pt>
                <c:pt idx="5">
                  <c:v>14550</c:v>
                </c:pt>
                <c:pt idx="6">
                  <c:v>11569</c:v>
                </c:pt>
                <c:pt idx="7">
                  <c:v>13108</c:v>
                </c:pt>
                <c:pt idx="8">
                  <c:v>12731</c:v>
                </c:pt>
                <c:pt idx="9">
                  <c:v>11102</c:v>
                </c:pt>
              </c:numCache>
            </c:numRef>
          </c:val>
          <c:smooth val="0"/>
        </c:ser>
        <c:ser>
          <c:idx val="1"/>
          <c:order val="1"/>
          <c:tx>
            <c:v>Cumualtive Acres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harvest!$A$3:$A$12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harvest!$C$3:$C$12</c:f>
              <c:numCache>
                <c:formatCode>#,##0</c:formatCode>
                <c:ptCount val="10"/>
                <c:pt idx="0">
                  <c:v>13265</c:v>
                </c:pt>
                <c:pt idx="1">
                  <c:v>29299</c:v>
                </c:pt>
                <c:pt idx="2">
                  <c:v>37952</c:v>
                </c:pt>
                <c:pt idx="3">
                  <c:v>53421</c:v>
                </c:pt>
                <c:pt idx="4">
                  <c:v>67006</c:v>
                </c:pt>
                <c:pt idx="5">
                  <c:v>81556</c:v>
                </c:pt>
                <c:pt idx="6">
                  <c:v>93125</c:v>
                </c:pt>
                <c:pt idx="7">
                  <c:v>106233</c:v>
                </c:pt>
                <c:pt idx="8">
                  <c:v>118964</c:v>
                </c:pt>
                <c:pt idx="9">
                  <c:v>130066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8806336"/>
        <c:axId val="618806728"/>
      </c:lineChart>
      <c:catAx>
        <c:axId val="6188063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2807135219208712"/>
              <c:y val="0.8793812002313271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6728"/>
        <c:crosses val="autoZero"/>
        <c:auto val="1"/>
        <c:lblAlgn val="ctr"/>
        <c:lblOffset val="100"/>
        <c:noMultiLvlLbl val="0"/>
      </c:catAx>
      <c:valAx>
        <c:axId val="618806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ACRES</a:t>
                </a:r>
              </a:p>
            </c:rich>
          </c:tx>
          <c:layout>
            <c:manualLayout>
              <c:xMode val="edge"/>
              <c:yMode val="edge"/>
              <c:x val="3.8696412948381442E-2"/>
              <c:y val="0.425679967970105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Acres of Designation by Prescription Used in 4FRI</a:t>
            </a:r>
          </a:p>
        </c:rich>
      </c:tx>
      <c:layout>
        <c:manualLayout>
          <c:xMode val="edge"/>
          <c:yMode val="edge"/>
          <c:x val="0.17669444444444443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67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pivot!$E$8:$E$13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pivot!$L$5:$L$10</c:f>
              <c:numCache>
                <c:formatCode>General</c:formatCode>
                <c:ptCount val="6"/>
                <c:pt idx="0">
                  <c:v>1004</c:v>
                </c:pt>
                <c:pt idx="1">
                  <c:v>1710</c:v>
                </c:pt>
                <c:pt idx="2">
                  <c:v>6432</c:v>
                </c:pt>
                <c:pt idx="3">
                  <c:v>3621</c:v>
                </c:pt>
                <c:pt idx="4">
                  <c:v>3621</c:v>
                </c:pt>
                <c:pt idx="5">
                  <c:v>14236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8800456"/>
        <c:axId val="618815744"/>
      </c:lineChart>
      <c:catAx>
        <c:axId val="618800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15744"/>
        <c:crosses val="autoZero"/>
        <c:auto val="1"/>
        <c:lblAlgn val="ctr"/>
        <c:lblOffset val="100"/>
        <c:noMultiLvlLbl val="0"/>
      </c:catAx>
      <c:valAx>
        <c:axId val="61881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0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 dirty="0"/>
              <a:t>4FRI Cumulative and Acres/Year of Mechanical Harvest Projects </a:t>
            </a:r>
            <a:r>
              <a:rPr lang="en-US" sz="1200" dirty="0" smtClean="0"/>
              <a:t>Offered FY </a:t>
            </a:r>
            <a:r>
              <a:rPr lang="en-US" sz="1200" dirty="0"/>
              <a:t>2010-2019</a:t>
            </a:r>
          </a:p>
        </c:rich>
      </c:tx>
      <c:layout>
        <c:manualLayout>
          <c:xMode val="edge"/>
          <c:yMode val="edge"/>
          <c:x val="0.15921345584977922"/>
          <c:y val="2.53592561284868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99385988729632"/>
          <c:y val="0.20834650521872872"/>
          <c:w val="0.83438787030024153"/>
          <c:h val="0.66546161939984116"/>
        </c:manualLayout>
      </c:layout>
      <c:lineChart>
        <c:grouping val="standard"/>
        <c:varyColors val="0"/>
        <c:ser>
          <c:idx val="0"/>
          <c:order val="0"/>
          <c:tx>
            <c:v>Acres Offered/Year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Sheet1!$B$2:$B$11</c:f>
              <c:numCache>
                <c:formatCode>#,##0</c:formatCode>
                <c:ptCount val="10"/>
                <c:pt idx="0">
                  <c:v>12061</c:v>
                </c:pt>
                <c:pt idx="1">
                  <c:v>17838</c:v>
                </c:pt>
                <c:pt idx="2">
                  <c:v>12271</c:v>
                </c:pt>
                <c:pt idx="3">
                  <c:v>26857</c:v>
                </c:pt>
                <c:pt idx="4">
                  <c:v>22486</c:v>
                </c:pt>
                <c:pt idx="5">
                  <c:v>40239</c:v>
                </c:pt>
                <c:pt idx="6">
                  <c:v>34603</c:v>
                </c:pt>
                <c:pt idx="7">
                  <c:v>36807</c:v>
                </c:pt>
                <c:pt idx="8">
                  <c:v>46444</c:v>
                </c:pt>
                <c:pt idx="9">
                  <c:v>44689</c:v>
                </c:pt>
              </c:numCache>
            </c:numRef>
          </c:val>
          <c:smooth val="0"/>
        </c:ser>
        <c:ser>
          <c:idx val="1"/>
          <c:order val="1"/>
          <c:tx>
            <c:v>Cumulative Acres Offered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Sheet1!$C$2:$C$11</c:f>
              <c:numCache>
                <c:formatCode>#,##0</c:formatCode>
                <c:ptCount val="10"/>
                <c:pt idx="0">
                  <c:v>12061</c:v>
                </c:pt>
                <c:pt idx="1">
                  <c:v>29899</c:v>
                </c:pt>
                <c:pt idx="2">
                  <c:v>42170</c:v>
                </c:pt>
                <c:pt idx="3">
                  <c:v>69027</c:v>
                </c:pt>
                <c:pt idx="4">
                  <c:v>91513</c:v>
                </c:pt>
                <c:pt idx="5">
                  <c:v>131752</c:v>
                </c:pt>
                <c:pt idx="6">
                  <c:v>166355</c:v>
                </c:pt>
                <c:pt idx="7">
                  <c:v>203162</c:v>
                </c:pt>
                <c:pt idx="8">
                  <c:v>249606</c:v>
                </c:pt>
                <c:pt idx="9">
                  <c:v>294295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8809080"/>
        <c:axId val="618813000"/>
      </c:lineChart>
      <c:catAx>
        <c:axId val="6188090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13000"/>
        <c:crosses val="autoZero"/>
        <c:auto val="1"/>
        <c:lblAlgn val="ctr"/>
        <c:lblOffset val="100"/>
        <c:noMultiLvlLbl val="0"/>
      </c:catAx>
      <c:valAx>
        <c:axId val="61881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ACRES</a:t>
                </a:r>
              </a:p>
            </c:rich>
          </c:tx>
          <c:layout>
            <c:manualLayout>
              <c:xMode val="edge"/>
              <c:yMode val="edge"/>
              <c:x val="1.9358741681790685E-2"/>
              <c:y val="0.4341464518434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9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4FRI Terrestrial Habitat Acres/Year and Cumulative Acres 2010-2019</a:t>
            </a:r>
          </a:p>
        </c:rich>
      </c:tx>
      <c:layout>
        <c:manualLayout>
          <c:xMode val="edge"/>
          <c:yMode val="edge"/>
          <c:x val="0.17043744531933508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4838145231846"/>
          <c:y val="0.18342592592592594"/>
          <c:w val="0.83207174103237092"/>
          <c:h val="0.6356787693205016"/>
        </c:manualLayout>
      </c:layout>
      <c:lineChart>
        <c:grouping val="standard"/>
        <c:varyColors val="0"/>
        <c:ser>
          <c:idx val="0"/>
          <c:order val="0"/>
          <c:tx>
            <c:v>Acres/Year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wildlife!$A$4:$A$13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wildlife!$B$4:$B$13</c:f>
              <c:numCache>
                <c:formatCode>#,##0</c:formatCode>
                <c:ptCount val="10"/>
                <c:pt idx="0">
                  <c:v>59745</c:v>
                </c:pt>
                <c:pt idx="1">
                  <c:v>99571</c:v>
                </c:pt>
                <c:pt idx="2">
                  <c:v>10167</c:v>
                </c:pt>
                <c:pt idx="3">
                  <c:v>48570</c:v>
                </c:pt>
                <c:pt idx="4">
                  <c:v>86043</c:v>
                </c:pt>
                <c:pt idx="5">
                  <c:v>53024</c:v>
                </c:pt>
                <c:pt idx="6">
                  <c:v>134755.33290000001</c:v>
                </c:pt>
                <c:pt idx="7">
                  <c:v>89580</c:v>
                </c:pt>
                <c:pt idx="8">
                  <c:v>105519.58200000001</c:v>
                </c:pt>
                <c:pt idx="9">
                  <c:v>86739.068999999989</c:v>
                </c:pt>
              </c:numCache>
            </c:numRef>
          </c:val>
          <c:smooth val="0"/>
        </c:ser>
        <c:ser>
          <c:idx val="1"/>
          <c:order val="1"/>
          <c:tx>
            <c:v>Cumulative Acres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wildlife!$A$4:$A$13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wildlife!$C$4:$C$13</c:f>
              <c:numCache>
                <c:formatCode>#,##0</c:formatCode>
                <c:ptCount val="10"/>
                <c:pt idx="0">
                  <c:v>59745</c:v>
                </c:pt>
                <c:pt idx="1">
                  <c:v>159316</c:v>
                </c:pt>
                <c:pt idx="2">
                  <c:v>169483</c:v>
                </c:pt>
                <c:pt idx="3">
                  <c:v>218053</c:v>
                </c:pt>
                <c:pt idx="4">
                  <c:v>304096</c:v>
                </c:pt>
                <c:pt idx="5">
                  <c:v>357120</c:v>
                </c:pt>
                <c:pt idx="6">
                  <c:v>491875.33290000004</c:v>
                </c:pt>
                <c:pt idx="7">
                  <c:v>581455.33290000004</c:v>
                </c:pt>
                <c:pt idx="8">
                  <c:v>686974.91490000009</c:v>
                </c:pt>
                <c:pt idx="9">
                  <c:v>773713.98390000011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528198384"/>
        <c:axId val="528204656"/>
      </c:lineChart>
      <c:catAx>
        <c:axId val="52819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2065157480314961"/>
              <c:y val="0.889467045785943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204656"/>
        <c:crosses val="autoZero"/>
        <c:auto val="1"/>
        <c:lblAlgn val="ctr"/>
        <c:lblOffset val="100"/>
        <c:noMultiLvlLbl val="0"/>
      </c:catAx>
      <c:valAx>
        <c:axId val="528204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Acres</a:t>
                </a:r>
              </a:p>
            </c:rich>
          </c:tx>
          <c:layout>
            <c:manualLayout>
              <c:xMode val="edge"/>
              <c:yMode val="edge"/>
              <c:x val="5.5555555555555558E-3"/>
              <c:y val="0.460512904636920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819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733158355205598E-2"/>
          <c:y val="0.91724482356372106"/>
          <c:w val="0.950213473315835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 dirty="0"/>
              <a:t>4FRI Stream</a:t>
            </a:r>
            <a:r>
              <a:rPr lang="en-US" sz="1200" baseline="0" dirty="0"/>
              <a:t> Habitat Miles/Year and Cumulative Miles 2010-2019</a:t>
            </a:r>
            <a:endParaRPr lang="en-US" sz="1200" dirty="0"/>
          </a:p>
        </c:rich>
      </c:tx>
      <c:layout>
        <c:manualLayout>
          <c:xMode val="edge"/>
          <c:yMode val="edge"/>
          <c:x val="0.18105685971496555"/>
          <c:y val="3.78425442371170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79716437314493"/>
          <c:y val="0.19009259259259259"/>
          <c:w val="0.86264723918855934"/>
          <c:h val="0.6569642512482512"/>
        </c:manualLayout>
      </c:layout>
      <c:lineChart>
        <c:grouping val="standard"/>
        <c:varyColors val="0"/>
        <c:ser>
          <c:idx val="0"/>
          <c:order val="0"/>
          <c:tx>
            <c:v>Miles/Year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wildlife!$A$17:$A$26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wildlife!$B$17:$B$26</c:f>
              <c:numCache>
                <c:formatCode>0.0</c:formatCode>
                <c:ptCount val="10"/>
                <c:pt idx="0">
                  <c:v>14.6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33.700000000000003</c:v>
                </c:pt>
                <c:pt idx="5">
                  <c:v>3.3</c:v>
                </c:pt>
                <c:pt idx="6">
                  <c:v>31.421799999999998</c:v>
                </c:pt>
                <c:pt idx="7">
                  <c:v>9</c:v>
                </c:pt>
                <c:pt idx="8">
                  <c:v>8.472999999999999</c:v>
                </c:pt>
                <c:pt idx="9">
                  <c:v>22.745999999999999</c:v>
                </c:pt>
              </c:numCache>
            </c:numRef>
          </c:val>
          <c:smooth val="0"/>
        </c:ser>
        <c:ser>
          <c:idx val="1"/>
          <c:order val="1"/>
          <c:tx>
            <c:v>Cumulative Miles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wildlife!$A$17:$A$26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wildlife!$C$17:$C$26</c:f>
              <c:numCache>
                <c:formatCode>0.0</c:formatCode>
                <c:ptCount val="10"/>
                <c:pt idx="0">
                  <c:v>14.6</c:v>
                </c:pt>
                <c:pt idx="1">
                  <c:v>14.6</c:v>
                </c:pt>
                <c:pt idx="2">
                  <c:v>16.600000000000001</c:v>
                </c:pt>
                <c:pt idx="3">
                  <c:v>16.600000000000001</c:v>
                </c:pt>
                <c:pt idx="4">
                  <c:v>50.300000000000004</c:v>
                </c:pt>
                <c:pt idx="5">
                  <c:v>53.6</c:v>
                </c:pt>
                <c:pt idx="6">
                  <c:v>85.021799999999999</c:v>
                </c:pt>
                <c:pt idx="7">
                  <c:v>94.021799999999999</c:v>
                </c:pt>
                <c:pt idx="8">
                  <c:v>102.4948</c:v>
                </c:pt>
                <c:pt idx="9">
                  <c:v>125.24079999999999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8801632"/>
        <c:axId val="618798496"/>
      </c:lineChart>
      <c:catAx>
        <c:axId val="6188016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1864252949689704"/>
              <c:y val="0.87966738121659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98496"/>
        <c:crosses val="autoZero"/>
        <c:auto val="1"/>
        <c:lblAlgn val="ctr"/>
        <c:lblOffset val="100"/>
        <c:noMultiLvlLbl val="0"/>
      </c:catAx>
      <c:valAx>
        <c:axId val="618798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miles</a:t>
                </a:r>
              </a:p>
            </c:rich>
          </c:tx>
          <c:layout>
            <c:manualLayout>
              <c:xMode val="edge"/>
              <c:yMode val="edge"/>
              <c:x val="2.0963524419260676E-2"/>
              <c:y val="0.43092710178463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4FRI Water or</a:t>
            </a:r>
            <a:r>
              <a:rPr lang="en-US" sz="1200" baseline="0"/>
              <a:t> Soil Resources Protected, Maintained, or Improved Acres/Year and Cumulative Acres 2010-2019</a:t>
            </a:r>
            <a:endParaRPr lang="en-US" sz="1200"/>
          </a:p>
        </c:rich>
      </c:tx>
      <c:layout>
        <c:manualLayout>
          <c:xMode val="edge"/>
          <c:yMode val="edge"/>
          <c:x val="0.16456933508311461"/>
          <c:y val="2.31481481481481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96045821375129"/>
          <c:y val="0.18302353599242718"/>
          <c:w val="0.84348406799617326"/>
          <c:h val="0.67066154640506004"/>
        </c:manualLayout>
      </c:layout>
      <c:lineChart>
        <c:grouping val="standard"/>
        <c:varyColors val="0"/>
        <c:ser>
          <c:idx val="0"/>
          <c:order val="0"/>
          <c:tx>
            <c:v>Acres/Year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watershed!$A$3:$A$12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watershed!$B$3:$B$12</c:f>
              <c:numCache>
                <c:formatCode>#,##0</c:formatCode>
                <c:ptCount val="10"/>
                <c:pt idx="0">
                  <c:v>16763</c:v>
                </c:pt>
                <c:pt idx="1">
                  <c:v>11767</c:v>
                </c:pt>
                <c:pt idx="2">
                  <c:v>2968</c:v>
                </c:pt>
                <c:pt idx="3">
                  <c:v>22653</c:v>
                </c:pt>
                <c:pt idx="4">
                  <c:v>38145</c:v>
                </c:pt>
                <c:pt idx="5">
                  <c:v>28186</c:v>
                </c:pt>
                <c:pt idx="6">
                  <c:v>43821.69890000001</c:v>
                </c:pt>
                <c:pt idx="7">
                  <c:v>56439</c:v>
                </c:pt>
                <c:pt idx="8">
                  <c:v>50121</c:v>
                </c:pt>
                <c:pt idx="9">
                  <c:v>41983.041999999994</c:v>
                </c:pt>
              </c:numCache>
            </c:numRef>
          </c:val>
          <c:smooth val="0"/>
        </c:ser>
        <c:ser>
          <c:idx val="1"/>
          <c:order val="1"/>
          <c:tx>
            <c:v>Cumulative Acres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watershed!$A$3:$A$12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watershed!$C$3:$C$12</c:f>
              <c:numCache>
                <c:formatCode>#,##0</c:formatCode>
                <c:ptCount val="10"/>
                <c:pt idx="0">
                  <c:v>16763</c:v>
                </c:pt>
                <c:pt idx="1">
                  <c:v>28530</c:v>
                </c:pt>
                <c:pt idx="2">
                  <c:v>31498</c:v>
                </c:pt>
                <c:pt idx="3">
                  <c:v>54151</c:v>
                </c:pt>
                <c:pt idx="4">
                  <c:v>92296</c:v>
                </c:pt>
                <c:pt idx="5">
                  <c:v>120482</c:v>
                </c:pt>
                <c:pt idx="6">
                  <c:v>164303.69890000002</c:v>
                </c:pt>
                <c:pt idx="7">
                  <c:v>220742.69890000002</c:v>
                </c:pt>
                <c:pt idx="8">
                  <c:v>270863.69890000002</c:v>
                </c:pt>
                <c:pt idx="9">
                  <c:v>312846.74090000003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8802024"/>
        <c:axId val="618798888"/>
      </c:lineChart>
      <c:catAx>
        <c:axId val="618802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656278362400961"/>
              <c:y val="0.8844514005421453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98888"/>
        <c:crosses val="autoZero"/>
        <c:auto val="1"/>
        <c:lblAlgn val="ctr"/>
        <c:lblOffset val="100"/>
        <c:noMultiLvlLbl val="0"/>
      </c:catAx>
      <c:valAx>
        <c:axId val="618798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Acres</a:t>
                </a:r>
              </a:p>
            </c:rich>
          </c:tx>
          <c:layout>
            <c:manualLayout>
              <c:xMode val="edge"/>
              <c:yMode val="edge"/>
              <c:x val="2.4534795300120191E-2"/>
              <c:y val="0.490335183511897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2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4FRI Volume of Timber Sold/Year</a:t>
            </a:r>
            <a:r>
              <a:rPr lang="en-US" sz="1200" baseline="0"/>
              <a:t> and Cumulative Volume of Timber Sold (CCF) 2010-2019</a:t>
            </a:r>
            <a:endParaRPr lang="en-US" sz="1200"/>
          </a:p>
        </c:rich>
      </c:tx>
      <c:layout>
        <c:manualLayout>
          <c:xMode val="edge"/>
          <c:yMode val="edge"/>
          <c:x val="0.1706666666666666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596401501214216"/>
          <c:y val="0.15768518518518518"/>
          <c:w val="0.84348038854956231"/>
          <c:h val="0.6586730940496921"/>
        </c:manualLayout>
      </c:layout>
      <c:lineChart>
        <c:grouping val="standard"/>
        <c:varyColors val="0"/>
        <c:ser>
          <c:idx val="0"/>
          <c:order val="0"/>
          <c:tx>
            <c:v>Miles/Year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CCF!$A$3:$A$12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CCF!$B$3:$B$12</c:f>
              <c:numCache>
                <c:formatCode>#,##0</c:formatCode>
                <c:ptCount val="10"/>
                <c:pt idx="0">
                  <c:v>137805</c:v>
                </c:pt>
                <c:pt idx="1">
                  <c:v>94961</c:v>
                </c:pt>
                <c:pt idx="2">
                  <c:v>102400</c:v>
                </c:pt>
                <c:pt idx="3">
                  <c:v>58054</c:v>
                </c:pt>
                <c:pt idx="4">
                  <c:v>183277</c:v>
                </c:pt>
                <c:pt idx="5">
                  <c:v>257882</c:v>
                </c:pt>
                <c:pt idx="6">
                  <c:v>174125</c:v>
                </c:pt>
                <c:pt idx="7">
                  <c:v>233091.71000000002</c:v>
                </c:pt>
                <c:pt idx="8">
                  <c:v>180863.23</c:v>
                </c:pt>
                <c:pt idx="9">
                  <c:v>250664.11129999999</c:v>
                </c:pt>
              </c:numCache>
            </c:numRef>
          </c:val>
          <c:smooth val="0"/>
        </c:ser>
        <c:ser>
          <c:idx val="1"/>
          <c:order val="1"/>
          <c:tx>
            <c:v>Cumulative Miles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CCF!$A$3:$A$12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CCF!$C$3:$C$12</c:f>
              <c:numCache>
                <c:formatCode>#,##0</c:formatCode>
                <c:ptCount val="10"/>
                <c:pt idx="0">
                  <c:v>137805</c:v>
                </c:pt>
                <c:pt idx="1">
                  <c:v>232766</c:v>
                </c:pt>
                <c:pt idx="2">
                  <c:v>335166</c:v>
                </c:pt>
                <c:pt idx="3">
                  <c:v>393220</c:v>
                </c:pt>
                <c:pt idx="4">
                  <c:v>576497</c:v>
                </c:pt>
                <c:pt idx="5">
                  <c:v>834379</c:v>
                </c:pt>
                <c:pt idx="6">
                  <c:v>1008504</c:v>
                </c:pt>
                <c:pt idx="7">
                  <c:v>1241595.71</c:v>
                </c:pt>
                <c:pt idx="8">
                  <c:v>1422458.94</c:v>
                </c:pt>
                <c:pt idx="9">
                  <c:v>1673123.0512999999</c:v>
                </c:pt>
              </c:numCache>
            </c:numRef>
          </c:val>
          <c:smooth val="0"/>
        </c:ser>
        <c:ser>
          <c:idx val="2"/>
          <c:order val="2"/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CCF!$A$3:$A$12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CCF!$C$4</c:f>
              <c:numCache>
                <c:formatCode>#,##0</c:formatCode>
                <c:ptCount val="1"/>
                <c:pt idx="0">
                  <c:v>232766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8803984"/>
        <c:axId val="618804376"/>
      </c:lineChart>
      <c:catAx>
        <c:axId val="618803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591557305336835"/>
              <c:y val="0.86638815981335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4376"/>
        <c:crosses val="autoZero"/>
        <c:auto val="1"/>
        <c:lblAlgn val="ctr"/>
        <c:lblOffset val="100"/>
        <c:noMultiLvlLbl val="0"/>
      </c:catAx>
      <c:valAx>
        <c:axId val="618804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CCF</a:t>
                </a:r>
              </a:p>
            </c:rich>
          </c:tx>
          <c:layout>
            <c:manualLayout>
              <c:xMode val="edge"/>
              <c:yMode val="edge"/>
              <c:x val="1.966455711727623E-2"/>
              <c:y val="0.433132805716171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3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0135608048993877E-2"/>
          <c:y val="0.90798556430446198"/>
          <c:w val="0.8941364829396325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4FRI Total Footprint Acres 2010-2019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07979493217554"/>
          <c:y val="0.18300925925925926"/>
          <c:w val="0.84836460862952878"/>
          <c:h val="0.63631642356180884"/>
        </c:manualLayout>
      </c:layout>
      <c:lineChart>
        <c:grouping val="standard"/>
        <c:varyColors val="0"/>
        <c:ser>
          <c:idx val="1"/>
          <c:order val="1"/>
          <c:tx>
            <c:strRef>
              <c:f>footprint!$B$1</c:f>
              <c:strCache>
                <c:ptCount val="1"/>
                <c:pt idx="0">
                  <c:v>acres/year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footprint!$A$2:$A$11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footprint!$B$2:$B$11</c:f>
              <c:numCache>
                <c:formatCode>#,##0</c:formatCode>
                <c:ptCount val="10"/>
                <c:pt idx="0">
                  <c:v>75255</c:v>
                </c:pt>
                <c:pt idx="1">
                  <c:v>57684</c:v>
                </c:pt>
                <c:pt idx="2">
                  <c:v>37079</c:v>
                </c:pt>
                <c:pt idx="3">
                  <c:v>46655</c:v>
                </c:pt>
                <c:pt idx="4">
                  <c:v>84841</c:v>
                </c:pt>
                <c:pt idx="5">
                  <c:v>84997</c:v>
                </c:pt>
                <c:pt idx="6">
                  <c:v>144443</c:v>
                </c:pt>
                <c:pt idx="7">
                  <c:v>97897</c:v>
                </c:pt>
                <c:pt idx="8">
                  <c:v>83155</c:v>
                </c:pt>
                <c:pt idx="9">
                  <c:v>90614</c:v>
                </c:pt>
              </c:numCache>
            </c:numRef>
          </c:val>
          <c:smooth val="0"/>
        </c:ser>
        <c:ser>
          <c:idx val="2"/>
          <c:order val="2"/>
          <c:tx>
            <c:v>cumulative acres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val>
            <c:numRef>
              <c:f>footprint!$D$2:$D$11</c:f>
              <c:numCache>
                <c:formatCode>#,##0</c:formatCode>
                <c:ptCount val="10"/>
                <c:pt idx="0">
                  <c:v>75255</c:v>
                </c:pt>
                <c:pt idx="1">
                  <c:v>132939</c:v>
                </c:pt>
                <c:pt idx="2">
                  <c:v>170018</c:v>
                </c:pt>
                <c:pt idx="3">
                  <c:v>216673</c:v>
                </c:pt>
                <c:pt idx="4">
                  <c:v>301514</c:v>
                </c:pt>
                <c:pt idx="5">
                  <c:v>386511</c:v>
                </c:pt>
                <c:pt idx="6">
                  <c:v>530954</c:v>
                </c:pt>
                <c:pt idx="7">
                  <c:v>628851</c:v>
                </c:pt>
                <c:pt idx="8">
                  <c:v>712006</c:v>
                </c:pt>
                <c:pt idx="9">
                  <c:v>802260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8795360"/>
        <c:axId val="618805944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footprint!$A$1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34925" cap="rnd">
                    <a:solidFill>
                      <a:schemeClr val="accent1"/>
                    </a:solidFill>
                    <a:round/>
                  </a:ln>
                  <a:effectLst>
                    <a:outerShdw blurRad="57150" dist="19050" dir="5400000" algn="ctr" rotWithShape="0">
                      <a:srgbClr val="000000">
                        <a:alpha val="63000"/>
                      </a:srgbClr>
                    </a:outerShdw>
                  </a:effectLst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lt1">
                                <a:lumMod val="95000"/>
                                <a:alpha val="54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footprint!$A$2:$A$11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footprint!$A$2:$A$11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2010</c:v>
                      </c:pt>
                      <c:pt idx="1">
                        <c:v>2011</c:v>
                      </c:pt>
                      <c:pt idx="2">
                        <c:v>2012</c:v>
                      </c:pt>
                      <c:pt idx="3">
                        <c:v>2013</c:v>
                      </c:pt>
                      <c:pt idx="4">
                        <c:v>2014</c:v>
                      </c:pt>
                      <c:pt idx="5">
                        <c:v>2015</c:v>
                      </c:pt>
                      <c:pt idx="6">
                        <c:v>2016</c:v>
                      </c:pt>
                      <c:pt idx="7">
                        <c:v>2017</c:v>
                      </c:pt>
                      <c:pt idx="8">
                        <c:v>2018</c:v>
                      </c:pt>
                      <c:pt idx="9">
                        <c:v>2019</c:v>
                      </c:pt>
                    </c:numCache>
                  </c:numRef>
                </c:val>
                <c:smooth val="0"/>
              </c15:ser>
            </c15:filteredLineSeries>
          </c:ext>
        </c:extLst>
      </c:lineChart>
      <c:catAx>
        <c:axId val="6187953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53312421811759514"/>
              <c:y val="0.88270900563659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5944"/>
        <c:crosses val="autoZero"/>
        <c:auto val="1"/>
        <c:lblAlgn val="ctr"/>
        <c:lblOffset val="100"/>
        <c:noMultiLvlLbl val="0"/>
      </c:catAx>
      <c:valAx>
        <c:axId val="618805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ACRES</a:t>
                </a:r>
              </a:p>
            </c:rich>
          </c:tx>
          <c:layout>
            <c:manualLayout>
              <c:xMode val="edge"/>
              <c:yMode val="edge"/>
              <c:x val="2.2264822037432241E-2"/>
              <c:y val="0.437055419302095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9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4FRI Treatment</a:t>
            </a:r>
            <a:r>
              <a:rPr lang="en-US" sz="1200" baseline="0"/>
              <a:t> of Noxious Weeds and Invasive Plants Acres/Year and Cumulative Acres 2010-2019</a:t>
            </a:r>
            <a:endParaRPr lang="en-US" sz="1200"/>
          </a:p>
        </c:rich>
      </c:tx>
      <c:layout>
        <c:manualLayout>
          <c:xMode val="edge"/>
          <c:yMode val="edge"/>
          <c:x val="0.10901377952755907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875085058812093"/>
          <c:y val="0.21581036745406823"/>
          <c:w val="0.82069359385632357"/>
          <c:h val="0.62098981271408871"/>
        </c:manualLayout>
      </c:layout>
      <c:lineChart>
        <c:grouping val="standard"/>
        <c:varyColors val="0"/>
        <c:ser>
          <c:idx val="0"/>
          <c:order val="0"/>
          <c:tx>
            <c:v>Acres/Year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weeds!$A$3:$A$12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weeds!$B$3:$B$12</c:f>
              <c:numCache>
                <c:formatCode>#,##0</c:formatCode>
                <c:ptCount val="10"/>
                <c:pt idx="0">
                  <c:v>5202</c:v>
                </c:pt>
                <c:pt idx="1">
                  <c:v>2546</c:v>
                </c:pt>
                <c:pt idx="2">
                  <c:v>2302</c:v>
                </c:pt>
                <c:pt idx="3">
                  <c:v>3892</c:v>
                </c:pt>
                <c:pt idx="4">
                  <c:v>530</c:v>
                </c:pt>
                <c:pt idx="5">
                  <c:v>598</c:v>
                </c:pt>
                <c:pt idx="6">
                  <c:v>1487.8000000000002</c:v>
                </c:pt>
                <c:pt idx="7">
                  <c:v>609</c:v>
                </c:pt>
                <c:pt idx="8">
                  <c:v>1343.4</c:v>
                </c:pt>
                <c:pt idx="9">
                  <c:v>1228.4000000000001</c:v>
                </c:pt>
              </c:numCache>
            </c:numRef>
          </c:val>
          <c:smooth val="0"/>
        </c:ser>
        <c:ser>
          <c:idx val="1"/>
          <c:order val="1"/>
          <c:tx>
            <c:v>Cumulative Acres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weeds!$A$3:$A$12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weeds!$C$3:$C$12</c:f>
              <c:numCache>
                <c:formatCode>#,##0</c:formatCode>
                <c:ptCount val="10"/>
                <c:pt idx="0">
                  <c:v>5202</c:v>
                </c:pt>
                <c:pt idx="1">
                  <c:v>7748</c:v>
                </c:pt>
                <c:pt idx="2">
                  <c:v>10050</c:v>
                </c:pt>
                <c:pt idx="3">
                  <c:v>13942</c:v>
                </c:pt>
                <c:pt idx="4">
                  <c:v>14472</c:v>
                </c:pt>
                <c:pt idx="5">
                  <c:v>15070</c:v>
                </c:pt>
                <c:pt idx="6">
                  <c:v>16557.8</c:v>
                </c:pt>
                <c:pt idx="7">
                  <c:v>17166.8</c:v>
                </c:pt>
                <c:pt idx="8">
                  <c:v>18510.2</c:v>
                </c:pt>
                <c:pt idx="9">
                  <c:v>19738.600000000002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8803592"/>
        <c:axId val="618796536"/>
      </c:lineChart>
      <c:catAx>
        <c:axId val="618803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9053817925537085"/>
              <c:y val="0.885377463410294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96536"/>
        <c:crosses val="autoZero"/>
        <c:auto val="1"/>
        <c:lblAlgn val="ctr"/>
        <c:lblOffset val="100"/>
        <c:noMultiLvlLbl val="0"/>
      </c:catAx>
      <c:valAx>
        <c:axId val="618796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Acres</a:t>
                </a:r>
              </a:p>
            </c:rich>
          </c:tx>
          <c:layout>
            <c:manualLayout>
              <c:xMode val="edge"/>
              <c:yMode val="edge"/>
              <c:x val="3.7469621852823952E-2"/>
              <c:y val="0.447901152186485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3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4FRI Road Maintenance and Improved Miles/Year</a:t>
            </a:r>
            <a:r>
              <a:rPr lang="en-US" sz="1200" baseline="0"/>
              <a:t> and Cumulative Acres 2010-2019</a:t>
            </a:r>
            <a:endParaRPr lang="en-US" sz="1200"/>
          </a:p>
        </c:rich>
      </c:tx>
      <c:layout>
        <c:manualLayout>
          <c:xMode val="edge"/>
          <c:yMode val="edge"/>
          <c:x val="0.1845555555555555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981432876445998"/>
          <c:y val="0.15768518518518518"/>
          <c:w val="0.84963011567998459"/>
          <c:h val="0.69099292673161616"/>
        </c:manualLayout>
      </c:layout>
      <c:lineChart>
        <c:grouping val="standard"/>
        <c:varyColors val="0"/>
        <c:ser>
          <c:idx val="0"/>
          <c:order val="0"/>
          <c:tx>
            <c:v>Miles/Year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'road combined'!$A$3:$A$12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'road combined'!$B$3:$B$12</c:f>
              <c:numCache>
                <c:formatCode>#,##0</c:formatCode>
                <c:ptCount val="10"/>
                <c:pt idx="0">
                  <c:v>1838</c:v>
                </c:pt>
                <c:pt idx="1">
                  <c:v>314</c:v>
                </c:pt>
                <c:pt idx="2">
                  <c:v>759</c:v>
                </c:pt>
                <c:pt idx="3">
                  <c:v>881</c:v>
                </c:pt>
                <c:pt idx="4">
                  <c:v>1158</c:v>
                </c:pt>
                <c:pt idx="5">
                  <c:v>1411</c:v>
                </c:pt>
                <c:pt idx="6">
                  <c:v>1842.2619999999999</c:v>
                </c:pt>
                <c:pt idx="7">
                  <c:v>634</c:v>
                </c:pt>
                <c:pt idx="8">
                  <c:v>693.60469999999998</c:v>
                </c:pt>
                <c:pt idx="9">
                  <c:v>372.61959999999999</c:v>
                </c:pt>
              </c:numCache>
            </c:numRef>
          </c:val>
          <c:smooth val="0"/>
        </c:ser>
        <c:ser>
          <c:idx val="1"/>
          <c:order val="1"/>
          <c:tx>
            <c:v>Cumulative Miles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'road combined'!$A$3:$A$12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'road combined'!$C$3:$C$12</c:f>
              <c:numCache>
                <c:formatCode>#,##0</c:formatCode>
                <c:ptCount val="10"/>
                <c:pt idx="0">
                  <c:v>1838</c:v>
                </c:pt>
                <c:pt idx="1">
                  <c:v>2152</c:v>
                </c:pt>
                <c:pt idx="2">
                  <c:v>2911</c:v>
                </c:pt>
                <c:pt idx="3">
                  <c:v>3792</c:v>
                </c:pt>
                <c:pt idx="4">
                  <c:v>4950</c:v>
                </c:pt>
                <c:pt idx="5">
                  <c:v>6361</c:v>
                </c:pt>
                <c:pt idx="6">
                  <c:v>8203.2620000000006</c:v>
                </c:pt>
                <c:pt idx="7">
                  <c:v>8837.2620000000006</c:v>
                </c:pt>
                <c:pt idx="8">
                  <c:v>9530.8667000000005</c:v>
                </c:pt>
                <c:pt idx="9">
                  <c:v>9903.4863000000005</c:v>
                </c:pt>
              </c:numCache>
            </c:numRef>
          </c:val>
          <c:smooth val="0"/>
        </c:ser>
        <c:ser>
          <c:idx val="2"/>
          <c:order val="2"/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'road combined'!$A$3:$A$12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'road combined'!$C$4</c:f>
              <c:numCache>
                <c:formatCode>#,##0</c:formatCode>
                <c:ptCount val="1"/>
                <c:pt idx="0">
                  <c:v>2152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8807512"/>
        <c:axId val="618795752"/>
      </c:lineChart>
      <c:catAx>
        <c:axId val="618807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591559735588607"/>
              <c:y val="0.897461630855465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95752"/>
        <c:crosses val="autoZero"/>
        <c:auto val="1"/>
        <c:lblAlgn val="ctr"/>
        <c:lblOffset val="100"/>
        <c:noMultiLvlLbl val="0"/>
      </c:catAx>
      <c:valAx>
        <c:axId val="61879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Miles</a:t>
                </a:r>
              </a:p>
            </c:rich>
          </c:tx>
          <c:layout>
            <c:manualLayout>
              <c:xMode val="edge"/>
              <c:yMode val="edge"/>
              <c:x val="3.4767667930397581E-2"/>
              <c:y val="0.431846834823613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7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0135608048993877E-2"/>
          <c:y val="0.90798556430446198"/>
          <c:w val="0.89413648293963255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1200"/>
              <a:t>4FRI Road Decommissioned Miles/Year</a:t>
            </a:r>
            <a:r>
              <a:rPr lang="en-US" sz="1200" baseline="0"/>
              <a:t> and Cumulative Acres 2010-2019</a:t>
            </a:r>
            <a:endParaRPr lang="en-US" sz="1200"/>
          </a:p>
        </c:rich>
      </c:tx>
      <c:layout>
        <c:manualLayout>
          <c:xMode val="edge"/>
          <c:yMode val="edge"/>
          <c:x val="0.13733333333333334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678958880139983"/>
          <c:y val="0.15768518518518518"/>
          <c:w val="0.83265485564304453"/>
          <c:h val="0.6429702537182852"/>
        </c:manualLayout>
      </c:layout>
      <c:lineChart>
        <c:grouping val="standard"/>
        <c:varyColors val="0"/>
        <c:ser>
          <c:idx val="0"/>
          <c:order val="0"/>
          <c:tx>
            <c:v>Miles/Year</c:v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'road decom'!$A$3:$A$12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'road decom'!$B$3:$B$12</c:f>
              <c:numCache>
                <c:formatCode>#,##0</c:formatCode>
                <c:ptCount val="10"/>
                <c:pt idx="0">
                  <c:v>16</c:v>
                </c:pt>
                <c:pt idx="1">
                  <c:v>0</c:v>
                </c:pt>
                <c:pt idx="2">
                  <c:v>35</c:v>
                </c:pt>
                <c:pt idx="3">
                  <c:v>9</c:v>
                </c:pt>
                <c:pt idx="4">
                  <c:v>13.8</c:v>
                </c:pt>
                <c:pt idx="5">
                  <c:v>3</c:v>
                </c:pt>
                <c:pt idx="6">
                  <c:v>0.25</c:v>
                </c:pt>
                <c:pt idx="7">
                  <c:v>1.8</c:v>
                </c:pt>
                <c:pt idx="8">
                  <c:v>14.8</c:v>
                </c:pt>
                <c:pt idx="9">
                  <c:v>12.305999999999999</c:v>
                </c:pt>
              </c:numCache>
            </c:numRef>
          </c:val>
          <c:smooth val="0"/>
        </c:ser>
        <c:ser>
          <c:idx val="1"/>
          <c:order val="1"/>
          <c:tx>
            <c:v>Cumulative Miles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rgbClr val="FFFF00">
                    <a:alpha val="50000"/>
                  </a:srgbClr>
                </a:solidFill>
              </a:ln>
              <a:effectLst/>
            </c:spPr>
            <c:trendlineType val="linear"/>
            <c:dispRSqr val="0"/>
            <c:dispEq val="0"/>
          </c:trendline>
          <c:cat>
            <c:numRef>
              <c:f>'road decom'!$A$3:$A$12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'road decom'!$C$3:$C$12</c:f>
              <c:numCache>
                <c:formatCode>#,##0</c:formatCode>
                <c:ptCount val="10"/>
                <c:pt idx="0">
                  <c:v>16</c:v>
                </c:pt>
                <c:pt idx="1">
                  <c:v>16</c:v>
                </c:pt>
                <c:pt idx="2">
                  <c:v>51</c:v>
                </c:pt>
                <c:pt idx="3">
                  <c:v>60</c:v>
                </c:pt>
                <c:pt idx="4">
                  <c:v>73.8</c:v>
                </c:pt>
                <c:pt idx="5">
                  <c:v>76.8</c:v>
                </c:pt>
                <c:pt idx="6">
                  <c:v>77.05</c:v>
                </c:pt>
                <c:pt idx="7">
                  <c:v>78.849999999999994</c:v>
                </c:pt>
                <c:pt idx="8">
                  <c:v>93.649999999999991</c:v>
                </c:pt>
                <c:pt idx="9">
                  <c:v>105.95599999999999</c:v>
                </c:pt>
              </c:numCache>
            </c:numRef>
          </c:val>
          <c:smooth val="0"/>
        </c:ser>
        <c:ser>
          <c:idx val="2"/>
          <c:order val="2"/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'road decom'!$A$3:$A$12</c:f>
              <c:numCache>
                <c:formatCode>General</c:formatCode>
                <c:ptCount val="10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</c:numCache>
            </c:numRef>
          </c:cat>
          <c:val>
            <c:numRef>
              <c:f>'road decom'!$C$4</c:f>
              <c:numCache>
                <c:formatCode>#,##0</c:formatCode>
                <c:ptCount val="1"/>
                <c:pt idx="0">
                  <c:v>16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618805552"/>
        <c:axId val="618797320"/>
      </c:lineChart>
      <c:catAx>
        <c:axId val="618805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layout>
            <c:manualLayout>
              <c:xMode val="edge"/>
              <c:yMode val="edge"/>
              <c:x val="0.47591557305336835"/>
              <c:y val="0.8663881598133567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797320"/>
        <c:crosses val="autoZero"/>
        <c:auto val="1"/>
        <c:lblAlgn val="ctr"/>
        <c:lblOffset val="100"/>
        <c:noMultiLvlLbl val="0"/>
      </c:catAx>
      <c:valAx>
        <c:axId val="618797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all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cap="all" baseline="0">
                  <a:solidFill>
                    <a:schemeClr val="lt1">
                      <a:lumMod val="8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880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0135608048993877E-2"/>
          <c:y val="0.90798556430446198"/>
          <c:w val="0.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42C17AB-BB9D-4883-A89D-1A41051EE2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16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ED2B297-8F64-46D6-A6B4-AD1210111C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149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052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103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15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206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257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09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60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12" algn="l" defTabSz="91410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377480-7439-4BCA-94EB-5C1166698A86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6913"/>
            <a:ext cx="6192838" cy="3484562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9859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857A62-8A24-4855-A9EF-0B3155D5D1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E0C05-1F72-457F-A189-8F94423D8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ECE97-3340-4E50-AD23-890C13C3F9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599543D4-7761-4096-B4F7-02F6E005C2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F56D6CD5-10BF-4E90-B524-57AB2C1B7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0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B9F1034-BD05-4657-B4C6-E3002090DC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6CA-B977-443D-8031-7B4094644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AC35-1D98-4DB2-BF78-21D6B9BBD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5336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6CA-B977-443D-8031-7B4094644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AC35-1D98-4DB2-BF78-21D6B9BBD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769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6CA-B977-443D-8031-7B4094644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AC35-1D98-4DB2-BF78-21D6B9BBD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20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6CA-B977-443D-8031-7B4094644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AC35-1D98-4DB2-BF78-21D6B9BBD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46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6CA-B977-443D-8031-7B4094644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AC35-1D98-4DB2-BF78-21D6B9BBD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66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46AF3-5A5D-4052-8493-4255D50FCB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6CA-B977-443D-8031-7B4094644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AC35-1D98-4DB2-BF78-21D6B9BBD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99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6CA-B977-443D-8031-7B4094644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AC35-1D98-4DB2-BF78-21D6B9BBD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49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6CA-B977-443D-8031-7B4094644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AC35-1D98-4DB2-BF78-21D6B9BBD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11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6CA-B977-443D-8031-7B4094644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AC35-1D98-4DB2-BF78-21D6B9BBD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949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6CA-B977-443D-8031-7B4094644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AC35-1D98-4DB2-BF78-21D6B9BBD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25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C56CA-B977-443D-8031-7B4094644B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AC35-1D98-4DB2-BF78-21D6B9BBDA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52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836D3-176C-4BFF-9617-B3DCCCFD76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02D9C-E1D8-45B8-83F3-A4ABEB683A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F17C2-DED4-4001-9439-0133B678F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70D13-A723-4606-A698-14C5E43615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EC06E-67A2-478B-BA4F-3C7A4D9AA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07679-2F8F-485F-A6C9-A94F1AA5E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1CF38-3B38-47A0-9D1F-2E927B93D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30B3B8-9283-47EA-8CFB-A7BD510312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0B3B8-9283-47EA-8CFB-A7BD51031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3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Years of 4FRI Implementation Accomplishments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4FRI February Stakeholders Meeting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February 25, 2020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3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377191665"/>
              </p:ext>
            </p:extLst>
          </p:nvPr>
        </p:nvGraphicFramePr>
        <p:xfrm>
          <a:off x="2019300" y="1417638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059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0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1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10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6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8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7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81200" y="276051"/>
            <a:ext cx="82296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4FRI Goals</a:t>
            </a:r>
          </a:p>
          <a:p>
            <a:pPr algn="ctr">
              <a:spcBef>
                <a:spcPct val="50000"/>
              </a:spcBef>
            </a:pPr>
            <a:endParaRPr lang="en-US" sz="2000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</a:endParaRPr>
          </a:p>
          <a:p>
            <a:pPr>
              <a:spcBef>
                <a:spcPct val="50000"/>
              </a:spcBef>
              <a:buSzPct val="125000"/>
              <a:buFont typeface="Wingdings" pitchFamily="2" charset="2"/>
              <a:buChar char="§"/>
            </a:pP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09800" y="1524005"/>
            <a:ext cx="8229600" cy="4525963"/>
          </a:xfrm>
        </p:spPr>
        <p:txBody>
          <a:bodyPr/>
          <a:lstStyle/>
          <a:p>
            <a:pPr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</a:t>
            </a:r>
            <a:r>
              <a:rPr lang="en-US" sz="2400" dirty="0">
                <a:effectLst>
                  <a:outerShdw blurRad="50800" dist="38100" dir="10800000" algn="r" rotWithShape="0">
                    <a:prstClr val="black"/>
                  </a:outerShdw>
                </a:effectLst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area for mechanical restoration treatments: ~1 million acres over ~20 years</a:t>
            </a:r>
          </a:p>
          <a:p>
            <a:pPr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Provide for the re-establishment of natural fire patterns across the landscape</a:t>
            </a:r>
          </a:p>
          <a:p>
            <a:pPr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Restore and/or maintain watershed conditions that will secure favorable flows of water and maintain water quality</a:t>
            </a:r>
          </a:p>
          <a:p>
            <a:pPr>
              <a:spcBef>
                <a:spcPct val="500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Maintain and/or develop industry to implement restoration work and create jobs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8993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4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Bad and the Ugly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23140857"/>
              </p:ext>
            </p:extLst>
          </p:nvPr>
        </p:nvGraphicFramePr>
        <p:xfrm>
          <a:off x="1981200" y="1417638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65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Bad and the Ugly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345397615"/>
              </p:ext>
            </p:extLst>
          </p:nvPr>
        </p:nvGraphicFramePr>
        <p:xfrm>
          <a:off x="1981200" y="1417638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430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Bad and the Ugly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18848850"/>
              </p:ext>
            </p:extLst>
          </p:nvPr>
        </p:nvGraphicFramePr>
        <p:xfrm>
          <a:off x="1981200" y="1417638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09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Bad and the Ugly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16215321"/>
              </p:ext>
            </p:extLst>
          </p:nvPr>
        </p:nvGraphicFramePr>
        <p:xfrm>
          <a:off x="1981200" y="1417638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85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Bad and the Ugly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493761577"/>
              </p:ext>
            </p:extLst>
          </p:nvPr>
        </p:nvGraphicFramePr>
        <p:xfrm>
          <a:off x="1981200" y="1417638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112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34" y="0"/>
            <a:ext cx="11295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1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-881"/>
            <a:ext cx="9144000" cy="685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59561"/>
            <a:ext cx="706755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85119"/>
            <a:ext cx="8203720" cy="5257800"/>
          </a:xfrm>
        </p:spPr>
        <p:txBody>
          <a:bodyPr>
            <a:norm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Efforts to improve efficiencies across 4FRI including: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tablets for Designation by Prescription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Virtual Boundaries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LiDAR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 accountability, branding and barcoding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Extended drying times in woods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weight limits for logging trucks</a:t>
            </a:r>
          </a:p>
          <a:p>
            <a:pPr lvl="1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Larger prescribed burn blocks/aerial ignition</a:t>
            </a:r>
          </a:p>
          <a:p>
            <a:pPr lvl="1"/>
            <a:endParaRPr lang="en-US" dirty="0">
              <a:solidFill>
                <a:srgbClr val="19432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06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Modernization Outputs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7347545"/>
              </p:ext>
            </p:extLst>
          </p:nvPr>
        </p:nvGraphicFramePr>
        <p:xfrm>
          <a:off x="814754" y="2057400"/>
          <a:ext cx="5128846" cy="300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99921882"/>
              </p:ext>
            </p:extLst>
          </p:nvPr>
        </p:nvGraphicFramePr>
        <p:xfrm>
          <a:off x="6324600" y="2057400"/>
          <a:ext cx="5248275" cy="300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202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686800" cy="914400"/>
          </a:xfrm>
          <a:noFill/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Summary--Restoration 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CFLRP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066800"/>
            <a:ext cx="8686800" cy="5669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 is defined in the act¹ as the following activities:</a:t>
            </a:r>
          </a:p>
          <a:p>
            <a:pPr marL="2857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(A) Reduce the risk of uncharacteristic wildfire, including through the use of fire for ecological restoration and maintenance and reestablishing natural fire regimes, where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appropriate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-great with fire and increasing, mechanical harvest behind our goal and trend not increasing;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2857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(B) Improve fish and wildlife habitat, including for endangered, threatened, and sensitive species;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have improved habitat both terrestrial and stream and pace shows increasing trend;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2857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(C) Maintain or improve water quality and watershed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function;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Watershed improvement or maintenance accelerated with increasing trend; 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 </a:t>
            </a:r>
            <a:endParaRPr lang="en-US" sz="2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28575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(D) Prevent, remediate, or control invasions of exotic species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;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trend is down for treatments of noxious weeds;  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 Maintain, decommission, and rehabilitate roads and trails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 is down for roads and trails;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(F) Use woody biomass and small-diameter trees produced from projects implementing the strategy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trend is down for biomass, acres offered and awarded trend is up, but not cut, no significant increase in industry capacity.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¹PL 111-11 Omnibus Public Land Management Act of 2009 Title IV Sec 4003 (c) (3)</a:t>
            </a:r>
          </a:p>
        </p:txBody>
      </p:sp>
    </p:spTree>
    <p:extLst>
      <p:ext uri="{BB962C8B-B14F-4D97-AF65-F5344CB8AC3E}">
        <p14:creationId xmlns:p14="http://schemas.microsoft.com/office/powerpoint/2010/main" val="33432847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686800" cy="914400"/>
          </a:xfrm>
          <a:noFill/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from CFLRP Act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1066800"/>
            <a:ext cx="8686800" cy="4535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Restoration is defined in the act¹ as the following activities:</a:t>
            </a:r>
          </a:p>
          <a:p>
            <a:pPr marL="28575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(A) Reduce the risk of uncharacteristic wildfire, including through the use of fire for ecological restoration and maintenance and reestablishing natural fire regimes, where appropriate; 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28575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(B) Improve fish and wildlife habitat, including for endangered, threatened, and sensitive species; 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28575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(C) Maintain or improve water quality and watershed function; 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28575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(D) Prevent, remediate, or control invasions of exotic species; 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ea typeface="Calibri" panose="020F0502020204030204" pitchFamily="34" charset="0"/>
              <a:cs typeface="Verdana" panose="020B0604030504040204" pitchFamily="34" charset="0"/>
            </a:endParaRPr>
          </a:p>
          <a:p>
            <a:pPr marL="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(E) Maintain, decommission, and rehabilitate roads and trails;</a:t>
            </a:r>
          </a:p>
          <a:p>
            <a:pPr marL="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(F) Use woody biomass and small-diameter trees produced from projects implementing the strategy;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¹PL 111-11 Omnibus Public Land Management Act of 2009 Title IV Sec 4003 (c) (3)</a:t>
            </a:r>
          </a:p>
        </p:txBody>
      </p:sp>
    </p:spTree>
    <p:extLst>
      <p:ext uri="{BB962C8B-B14F-4D97-AF65-F5344CB8AC3E}">
        <p14:creationId xmlns:p14="http://schemas.microsoft.com/office/powerpoint/2010/main" val="1790181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610600" cy="838200"/>
          </a:xfrm>
          <a:noFill/>
        </p:spPr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4FRI Implementation 2010-2019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914989"/>
              </p:ext>
            </p:extLst>
          </p:nvPr>
        </p:nvGraphicFramePr>
        <p:xfrm>
          <a:off x="304802" y="1066800"/>
          <a:ext cx="11362739" cy="5418254"/>
        </p:xfrm>
        <a:graphic>
          <a:graphicData uri="http://schemas.openxmlformats.org/drawingml/2006/table">
            <a:tbl>
              <a:tblPr/>
              <a:tblGrid>
                <a:gridCol w="4327154"/>
                <a:gridCol w="709203"/>
                <a:gridCol w="468869"/>
                <a:gridCol w="554563"/>
                <a:gridCol w="554563"/>
                <a:gridCol w="554563"/>
                <a:gridCol w="504416"/>
                <a:gridCol w="504416"/>
                <a:gridCol w="504416"/>
                <a:gridCol w="504416"/>
                <a:gridCol w="446542"/>
                <a:gridCol w="504416"/>
                <a:gridCol w="476311"/>
                <a:gridCol w="748891"/>
              </a:tblGrid>
              <a:tr h="2145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Performance Measure 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Unit of measure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Average per year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Acres of forest vegetation established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1,921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11,360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3,833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2,660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15,011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11,972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8,843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7,745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9,212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72,678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7,268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7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Acres of forest vegetation improved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12,764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8,864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4,712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24,519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18,409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21,402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29,483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11,189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14,434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13,948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159,724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15,972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173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Manage noxious weeds and invasive plants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5,202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2,302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3,892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598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1,488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1,228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19,739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Highest priority acres treated for invasive terrestrial and aquatic species on NFS lands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Acres of water or soil resources protected, maintained or improved to achieve desired watershed conditions. 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16,763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11,767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2,968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22,653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38,145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28,186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43,822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56,439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50,121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41,983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312,847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31,285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63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Acres of lake habitat restored or enhanced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3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 of stream habitat restored or enhanced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Miles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799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Acres of terrestrial habitat restored or enhanced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59,745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99,571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10,167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48,570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86,043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53,024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134,755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89,580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105,520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86,739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773,714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77,371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20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Acres of rangeland vegetation improved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32,740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1,774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8,749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12,235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30,237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30,341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11,215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39,224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22,431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189,024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18,902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7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 of high clearance system roads receiving maintenance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Miles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3,287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 of passenger car system roads receiving maintenance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Miles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595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773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886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1,195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375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5,839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Miles of road decommissioned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Miles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9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Miles of passenger car system roads improved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Miles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8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 of high clearance system road improved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Miles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stream crossings constructed or reconstructed to provide for aquatic organism passage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81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 of system trail maintained to standard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Miles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70.8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203.104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9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 of system trail improved to standard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Miles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5.3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15.3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715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Miles of property line marked/maintained to standard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Miles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11.65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19.2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13.25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292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Acres of forestlands treated using timber sales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8,480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5,043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7,013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10,669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13,672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10,764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10,260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7,992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8,192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82,952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8,295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Volume of timber sold (CCF)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CCF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137,805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94,961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102,400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58,054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183,277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257,882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174,125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233,092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180,863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250,473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1,672,932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167,293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Green tons from small diameter and low value trees removed from NFS lands and made available for bio-energy production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Green tons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382,357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220,977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275,483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728,557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92,747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96,811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116,688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111,493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140,694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105,893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2,271,700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227,170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2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Acres of hazardous fuels treated outside the wildland/urban interface (WUI) to reduce the risk of catastrophic wildland fire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48,546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5,587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9,032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8,082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25,178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23,709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99,090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45,951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40,342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44,871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350,388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35,039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Acres of wildland/urban interface (WUI) high priority hazardous fuels treated to reduce the risk of catastrophic wildland fire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51,126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28,816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28,798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57,229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37,214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35,894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55,336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59,802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88,826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70,271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513,312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51,331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priority acres treated annually for invasive species on Federal lands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76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priority acres treated annually for native pests on Federal lands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Acres</a:t>
                      </a:r>
                    </a:p>
                  </a:txBody>
                  <a:tcPr marL="4558" marR="4558" marT="45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733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333333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558" marR="4558" marT="45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889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771355906"/>
              </p:ext>
            </p:extLst>
          </p:nvPr>
        </p:nvGraphicFramePr>
        <p:xfrm>
          <a:off x="2017776" y="1430207"/>
          <a:ext cx="8156448" cy="46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10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770264153"/>
              </p:ext>
            </p:extLst>
          </p:nvPr>
        </p:nvGraphicFramePr>
        <p:xfrm>
          <a:off x="2019300" y="1417638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461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276983165"/>
              </p:ext>
            </p:extLst>
          </p:nvPr>
        </p:nvGraphicFramePr>
        <p:xfrm>
          <a:off x="2019300" y="1419995"/>
          <a:ext cx="8153400" cy="467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8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913410522"/>
              </p:ext>
            </p:extLst>
          </p:nvPr>
        </p:nvGraphicFramePr>
        <p:xfrm>
          <a:off x="2019300" y="1417638"/>
          <a:ext cx="8153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7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Good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38997534"/>
              </p:ext>
            </p:extLst>
          </p:nvPr>
        </p:nvGraphicFramePr>
        <p:xfrm>
          <a:off x="2019300" y="1417638"/>
          <a:ext cx="8153400" cy="467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6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4822</TotalTime>
  <Words>1250</Words>
  <Application>Microsoft Office PowerPoint</Application>
  <PresentationFormat>Widescreen</PresentationFormat>
  <Paragraphs>452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Verdana</vt:lpstr>
      <vt:lpstr>Wingdings</vt:lpstr>
      <vt:lpstr>Default Design</vt:lpstr>
      <vt:lpstr>Office Theme</vt:lpstr>
      <vt:lpstr>10 Years of 4FRI Implementation Accomplishments</vt:lpstr>
      <vt:lpstr>PowerPoint Presentation</vt:lpstr>
      <vt:lpstr>Restoration from CFLRP Act</vt:lpstr>
      <vt:lpstr>4FRI Implementation 2010-2019</vt:lpstr>
      <vt:lpstr>The Good</vt:lpstr>
      <vt:lpstr>The Good</vt:lpstr>
      <vt:lpstr>The Good</vt:lpstr>
      <vt:lpstr>The Good</vt:lpstr>
      <vt:lpstr>The Good</vt:lpstr>
      <vt:lpstr>The Good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Bad and the Ugly</vt:lpstr>
      <vt:lpstr>The Bad and the Ugly</vt:lpstr>
      <vt:lpstr>The Bad and the Ugly</vt:lpstr>
      <vt:lpstr>The Bad and the Ugly</vt:lpstr>
      <vt:lpstr>The Bad and the Ugly</vt:lpstr>
      <vt:lpstr>PowerPoint Presentation</vt:lpstr>
      <vt:lpstr>Modernization</vt:lpstr>
      <vt:lpstr>Modernization Outputs</vt:lpstr>
      <vt:lpstr>Summary--Restoration from CFLRP Act</vt:lpstr>
    </vt:vector>
  </TitlesOfParts>
  <Company>IGS Federal IBM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FRC…?what? or Oh no, again?</dc:title>
  <dc:creator>mlata</dc:creator>
  <cp:lastModifiedBy>Fleishman, Dick -FS</cp:lastModifiedBy>
  <cp:revision>379</cp:revision>
  <dcterms:created xsi:type="dcterms:W3CDTF">2006-05-04T22:44:56Z</dcterms:created>
  <dcterms:modified xsi:type="dcterms:W3CDTF">2020-02-28T14:48:46Z</dcterms:modified>
</cp:coreProperties>
</file>